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57" r:id="rId5"/>
    <p:sldId id="258" r:id="rId6"/>
    <p:sldId id="259" r:id="rId7"/>
    <p:sldId id="260" r:id="rId8"/>
    <p:sldId id="261" r:id="rId9"/>
    <p:sldId id="262" r:id="rId10"/>
    <p:sldId id="263" r:id="rId11"/>
    <p:sldId id="264" r:id="rId12"/>
    <p:sldId id="265" r:id="rId13"/>
    <p:sldId id="266" r:id="rId14"/>
    <p:sldId id="267"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A1576FC0-AC84-4CD3-B3F0-9F1F4BDFC943}"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1576FC0-AC84-4CD3-B3F0-9F1F4BDFC943}"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1576FC0-AC84-4CD3-B3F0-9F1F4BDFC943}"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1576FC0-AC84-4CD3-B3F0-9F1F4BDFC943}"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6FC0-AC84-4CD3-B3F0-9F1F4BDFC943}"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A1576FC0-AC84-4CD3-B3F0-9F1F4BDFC943}"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A1576FC0-AC84-4CD3-B3F0-9F1F4BDFC943}" type="datetimeFigureOut">
              <a:rPr lang="en-US" smtClean="0"/>
              <a:pPr/>
              <a:t>7/1/2024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A1576FC0-AC84-4CD3-B3F0-9F1F4BDFC943}" type="datetimeFigureOut">
              <a:rPr lang="en-US" smtClean="0"/>
              <a:pPr/>
              <a:t>7/1/2024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76FC0-AC84-4CD3-B3F0-9F1F4BDFC943}" type="datetimeFigureOut">
              <a:rPr lang="en-US" smtClean="0"/>
              <a:pPr/>
              <a:t>7/1/2024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576FC0-AC84-4CD3-B3F0-9F1F4BDFC943}"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576FC0-AC84-4CD3-B3F0-9F1F4BDFC943}"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FE2DEF1-FEAA-4E42-B254-03AF73B43A6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576FC0-AC84-4CD3-B3F0-9F1F4BDFC943}" type="datetimeFigureOut">
              <a:rPr lang="en-US" smtClean="0"/>
              <a:pPr/>
              <a:t>7/1/2024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2DEF1-FEAA-4E42-B254-03AF73B43A6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8206680" cy="1571636"/>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br>
              <a:rPr lang="en-IN" b="1" dirty="0"/>
            </a:br>
            <a:r>
              <a:rPr lang="en-IN" b="1" dirty="0"/>
              <a:t>POLITICAL PHILOSOPHY OF NICCOLO MACHIAVELLI</a:t>
            </a:r>
            <a:br>
              <a:rPr lang="en-IN" dirty="0"/>
            </a:br>
            <a:endParaRPr lang="en-IN" dirty="0"/>
          </a:p>
        </p:txBody>
      </p:sp>
      <p:sp>
        <p:nvSpPr>
          <p:cNvPr id="3" name="Subtitle 2"/>
          <p:cNvSpPr>
            <a:spLocks noGrp="1"/>
          </p:cNvSpPr>
          <p:nvPr>
            <p:ph type="subTitle" idx="1"/>
          </p:nvPr>
        </p:nvSpPr>
        <p:spPr>
          <a:xfrm>
            <a:off x="714348" y="1785926"/>
            <a:ext cx="8178132" cy="4429156"/>
          </a:xfrm>
        </p:spPr>
        <p:style>
          <a:lnRef idx="1">
            <a:schemeClr val="accent3"/>
          </a:lnRef>
          <a:fillRef idx="2">
            <a:schemeClr val="accent3"/>
          </a:fillRef>
          <a:effectRef idx="1">
            <a:schemeClr val="accent3"/>
          </a:effectRef>
          <a:fontRef idx="minor">
            <a:schemeClr val="dk1"/>
          </a:fontRef>
        </p:style>
        <p:txBody>
          <a:bodyPr>
            <a:normAutofit/>
          </a:bodyPr>
          <a:lstStyle/>
          <a:p>
            <a:endParaRPr lang="en-US" dirty="0"/>
          </a:p>
          <a:p>
            <a:endParaRPr lang="en-US" dirty="0"/>
          </a:p>
          <a:p>
            <a:pPr algn="r"/>
            <a:endParaRPr lang="en-US" dirty="0">
              <a:solidFill>
                <a:schemeClr val="tx2"/>
              </a:solidFill>
            </a:endParaRPr>
          </a:p>
          <a:p>
            <a:pPr algn="r"/>
            <a:r>
              <a:rPr lang="en-US" dirty="0" err="1">
                <a:solidFill>
                  <a:schemeClr val="tx2"/>
                </a:solidFill>
              </a:rPr>
              <a:t>Kaushik</a:t>
            </a:r>
            <a:r>
              <a:rPr lang="en-US" dirty="0">
                <a:solidFill>
                  <a:schemeClr val="tx2"/>
                </a:solidFill>
              </a:rPr>
              <a:t> Das </a:t>
            </a:r>
          </a:p>
          <a:p>
            <a:pPr algn="r"/>
            <a:r>
              <a:rPr lang="en-US" dirty="0">
                <a:solidFill>
                  <a:schemeClr val="tx2"/>
                </a:solidFill>
              </a:rPr>
              <a:t>Assistant Professor</a:t>
            </a:r>
          </a:p>
          <a:p>
            <a:pPr algn="r"/>
            <a:r>
              <a:rPr lang="en-US" dirty="0">
                <a:solidFill>
                  <a:schemeClr val="tx2"/>
                </a:solidFill>
              </a:rPr>
              <a:t>Department of Political Science</a:t>
            </a:r>
          </a:p>
          <a:p>
            <a:pPr algn="r"/>
            <a:r>
              <a:rPr lang="en-US" dirty="0">
                <a:solidFill>
                  <a:schemeClr val="tx2"/>
                </a:solidFill>
              </a:rPr>
              <a:t>Government General Degree College, </a:t>
            </a:r>
            <a:r>
              <a:rPr lang="en-US" dirty="0" err="1">
                <a:solidFill>
                  <a:schemeClr val="tx2"/>
                </a:solidFill>
              </a:rPr>
              <a:t>Keshiary</a:t>
            </a:r>
            <a:endParaRPr lang="en-IN" dirty="0">
              <a:solidFill>
                <a:schemeClr val="tx2"/>
              </a:solidFill>
            </a:endParaRP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a:t>DOUBLE STANDARD OF MORALITY</a:t>
            </a:r>
            <a:endParaRPr lang="en-IN" dirty="0"/>
          </a:p>
        </p:txBody>
      </p:sp>
      <p:sp>
        <p:nvSpPr>
          <p:cNvPr id="3" name="Content Placeholder 2"/>
          <p:cNvSpPr>
            <a:spLocks noGrp="1"/>
          </p:cNvSpPr>
          <p:nvPr>
            <p:ph idx="1"/>
          </p:nvPr>
        </p:nvSpPr>
        <p:spPr>
          <a:xfrm>
            <a:off x="457200" y="1428736"/>
            <a:ext cx="8229600" cy="5072098"/>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lvl="0"/>
            <a:r>
              <a:rPr lang="en-IN" b="1" dirty="0"/>
              <a:t>Public and private morality is different</a:t>
            </a:r>
            <a:endParaRPr lang="en-IN" dirty="0"/>
          </a:p>
          <a:p>
            <a:pPr lvl="0"/>
            <a:r>
              <a:rPr lang="en-IN" b="1" dirty="0"/>
              <a:t>What is applicable to prince is not applicable for common people</a:t>
            </a:r>
            <a:endParaRPr lang="en-IN" dirty="0"/>
          </a:p>
          <a:p>
            <a:r>
              <a:rPr lang="en-IN" b="1" dirty="0"/>
              <a:t>Nobility/elite</a:t>
            </a:r>
            <a:endParaRPr lang="en-IN" dirty="0"/>
          </a:p>
          <a:p>
            <a:pPr lvl="0"/>
            <a:r>
              <a:rPr lang="en-IN" b="1" dirty="0"/>
              <a:t>Close to prince</a:t>
            </a:r>
            <a:endParaRPr lang="en-IN" dirty="0"/>
          </a:p>
          <a:p>
            <a:pPr lvl="0"/>
            <a:r>
              <a:rPr lang="en-IN" b="1" dirty="0"/>
              <a:t>Compete for share in power</a:t>
            </a:r>
            <a:endParaRPr lang="en-IN" dirty="0"/>
          </a:p>
          <a:p>
            <a:pPr lvl="0"/>
            <a:r>
              <a:rPr lang="en-IN" b="1" dirty="0"/>
              <a:t>Can make conspiracies</a:t>
            </a:r>
            <a:endParaRPr lang="en-IN" dirty="0"/>
          </a:p>
          <a:p>
            <a:pPr lvl="0"/>
            <a:r>
              <a:rPr lang="en-IN" b="1" dirty="0"/>
              <a:t>Can side with princes enemies</a:t>
            </a:r>
            <a:endParaRPr lang="en-IN" dirty="0"/>
          </a:p>
          <a:p>
            <a:pPr lvl="0"/>
            <a:r>
              <a:rPr lang="en-IN" b="1" dirty="0"/>
              <a:t>Keep their ambitions under control</a:t>
            </a:r>
            <a:endParaRPr lang="en-IN" dirty="0"/>
          </a:p>
          <a:p>
            <a:r>
              <a:rPr lang="en-IN" b="1" dirty="0"/>
              <a:t>Common people</a:t>
            </a:r>
            <a:endParaRPr lang="en-IN" dirty="0"/>
          </a:p>
          <a:p>
            <a:pPr lvl="0"/>
            <a:r>
              <a:rPr lang="en-IN" b="1" dirty="0"/>
              <a:t>Power and support base of the prince</a:t>
            </a:r>
            <a:endParaRPr lang="en-IN" dirty="0"/>
          </a:p>
          <a:p>
            <a:pPr lvl="0"/>
            <a:r>
              <a:rPr lang="en-IN" b="1" dirty="0"/>
              <a:t>Can rebel and topple the government</a:t>
            </a:r>
            <a:endParaRPr lang="en-IN" dirty="0"/>
          </a:p>
          <a:p>
            <a:pPr lvl="0"/>
            <a:r>
              <a:rPr lang="en-IN" b="1" dirty="0"/>
              <a:t>Keep them satisfied and stupefied</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IN" b="1" dirty="0"/>
              <a:t>More Advice to Prince</a:t>
            </a:r>
            <a:br>
              <a:rPr lang="en-IN" dirty="0"/>
            </a:br>
            <a:endParaRPr lang="en-IN" dirty="0"/>
          </a:p>
        </p:txBody>
      </p:sp>
      <p:sp>
        <p:nvSpPr>
          <p:cNvPr id="3" name="Content Placeholder 2"/>
          <p:cNvSpPr>
            <a:spLocks noGrp="1"/>
          </p:cNvSpPr>
          <p:nvPr>
            <p:ph idx="1"/>
          </p:nvPr>
        </p:nvSpPr>
        <p:spPr>
          <a:xfrm>
            <a:off x="457200" y="1428736"/>
            <a:ext cx="8229600" cy="5214974"/>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lvl="0"/>
            <a:r>
              <a:rPr lang="en-IN" b="1" dirty="0"/>
              <a:t>Price should have the quality of both lion and fox</a:t>
            </a:r>
            <a:endParaRPr lang="en-IN" dirty="0"/>
          </a:p>
          <a:p>
            <a:pPr lvl="0"/>
            <a:r>
              <a:rPr lang="en-IN" b="1" dirty="0"/>
              <a:t>He should be </a:t>
            </a:r>
            <a:r>
              <a:rPr lang="en-IN" b="1" dirty="0" err="1"/>
              <a:t>encourageous</a:t>
            </a:r>
            <a:r>
              <a:rPr lang="en-IN" b="1" dirty="0"/>
              <a:t> and strong like a lion</a:t>
            </a:r>
            <a:endParaRPr lang="en-IN" dirty="0"/>
          </a:p>
          <a:p>
            <a:pPr lvl="0"/>
            <a:r>
              <a:rPr lang="en-IN" b="1" dirty="0"/>
              <a:t>He should also be cunning like a fox</a:t>
            </a:r>
            <a:endParaRPr lang="en-IN" dirty="0"/>
          </a:p>
          <a:p>
            <a:r>
              <a:rPr lang="en-IN" b="1" dirty="0"/>
              <a:t>“ the lion cannot protect himself from </a:t>
            </a:r>
            <a:r>
              <a:rPr lang="en-IN" b="1" dirty="0" err="1"/>
              <a:t>trapes</a:t>
            </a:r>
            <a:r>
              <a:rPr lang="en-IN" b="1" dirty="0"/>
              <a:t>, and fox cannot defend himself from wolves. One must therefore be a fox to recognize </a:t>
            </a:r>
            <a:r>
              <a:rPr lang="en-IN" b="1" dirty="0" err="1"/>
              <a:t>trapes</a:t>
            </a:r>
            <a:r>
              <a:rPr lang="en-IN" b="1" dirty="0"/>
              <a:t> and a lion to frighten wolves”</a:t>
            </a:r>
            <a:endParaRPr lang="en-IN" dirty="0"/>
          </a:p>
          <a:p>
            <a:pPr>
              <a:buNone/>
            </a:pPr>
            <a:r>
              <a:rPr lang="en-IN" sz="3600" b="1" dirty="0"/>
              <a:t>Common people</a:t>
            </a:r>
            <a:r>
              <a:rPr lang="en-IN" b="1" dirty="0"/>
              <a:t> </a:t>
            </a:r>
            <a:endParaRPr lang="en-IN" dirty="0"/>
          </a:p>
          <a:p>
            <a:r>
              <a:rPr lang="en-IN" b="1" dirty="0"/>
              <a:t>“it is better to be feared then loved if you cannot be both”</a:t>
            </a:r>
            <a:endParaRPr lang="en-IN" dirty="0"/>
          </a:p>
          <a:p>
            <a:pPr lvl="0"/>
            <a:r>
              <a:rPr lang="en-IN" b="1" dirty="0"/>
              <a:t>The relationship between prince and people should be based on fear</a:t>
            </a:r>
            <a:endParaRPr lang="en-IN" dirty="0"/>
          </a:p>
          <a:p>
            <a:pPr lvl="0"/>
            <a:r>
              <a:rPr lang="en-IN" b="1" dirty="0"/>
              <a:t>Because love is temporary but fear is permanent. The bond of love can be easily broken at one’s will but the fear of punishment always remains</a:t>
            </a:r>
            <a:endParaRPr lang="en-IN" dirty="0"/>
          </a:p>
          <a:p>
            <a:pPr>
              <a:buNone/>
            </a:pPr>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err="1"/>
              <a:t>Contd</a:t>
            </a:r>
            <a:r>
              <a:rPr lang="en-US" dirty="0"/>
              <a:t>…</a:t>
            </a:r>
            <a:endParaRPr lang="en-IN" dirty="0"/>
          </a:p>
        </p:txBody>
      </p:sp>
      <p:sp>
        <p:nvSpPr>
          <p:cNvPr id="3" name="Content Placeholder 2"/>
          <p:cNvSpPr>
            <a:spLocks noGrp="1"/>
          </p:cNvSpPr>
          <p:nvPr>
            <p:ph idx="1"/>
          </p:nvPr>
        </p:nvSpPr>
        <p:spPr>
          <a:xfrm>
            <a:off x="457200" y="1357298"/>
            <a:ext cx="8229600" cy="5286412"/>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r>
              <a:rPr lang="en-IN" b="1" dirty="0"/>
              <a:t>Prince must never be hated by people</a:t>
            </a:r>
            <a:endParaRPr lang="en-IN" dirty="0"/>
          </a:p>
          <a:p>
            <a:r>
              <a:rPr lang="en-IN" b="1" dirty="0"/>
              <a:t>A)he should never touch people’s private property</a:t>
            </a:r>
            <a:endParaRPr lang="en-IN" dirty="0"/>
          </a:p>
          <a:p>
            <a:r>
              <a:rPr lang="en-IN" b="1" dirty="0"/>
              <a:t>B) he should never touch their women</a:t>
            </a:r>
            <a:endParaRPr lang="en-IN" dirty="0"/>
          </a:p>
          <a:p>
            <a:r>
              <a:rPr lang="en-IN" b="1" dirty="0"/>
              <a:t>C) prince must use violence and </a:t>
            </a:r>
            <a:r>
              <a:rPr lang="en-IN" b="1" dirty="0" err="1"/>
              <a:t>crulty</a:t>
            </a:r>
            <a:r>
              <a:rPr lang="en-IN" b="1" dirty="0"/>
              <a:t> if required but in limited way</a:t>
            </a:r>
            <a:endParaRPr lang="en-IN" dirty="0"/>
          </a:p>
          <a:p>
            <a:r>
              <a:rPr lang="en-IN" b="1" dirty="0"/>
              <a:t>D) violence should be done to prevent greater violence</a:t>
            </a:r>
            <a:endParaRPr lang="en-IN" dirty="0"/>
          </a:p>
          <a:p>
            <a:r>
              <a:rPr lang="en-IN" b="1" dirty="0"/>
              <a:t>Prince should delegate dirty and cruel job to his subordinates</a:t>
            </a:r>
            <a:endParaRPr lang="en-IN" dirty="0"/>
          </a:p>
          <a:p>
            <a:r>
              <a:rPr lang="en-IN" b="1" dirty="0"/>
              <a:t>Prince should try to appear as good as he can</a:t>
            </a:r>
            <a:endParaRPr lang="en-IN" dirty="0"/>
          </a:p>
          <a:p>
            <a:r>
              <a:rPr lang="en-IN" b="1" dirty="0"/>
              <a:t>“ men judge generally more by the eye than by the hand, for everyone can see and few can feel. Every sees what you appear to be, few really known what you really are.”</a:t>
            </a:r>
            <a:endParaRPr lang="en-IN" dirty="0"/>
          </a:p>
          <a:p>
            <a:r>
              <a:rPr lang="en-IN" b="1" dirty="0"/>
              <a:t>Neighbouring states</a:t>
            </a:r>
            <a:endParaRPr lang="en-IN" dirty="0"/>
          </a:p>
          <a:p>
            <a:r>
              <a:rPr lang="en-IN" b="1" dirty="0"/>
              <a:t>Always be prepared for the war</a:t>
            </a:r>
            <a:endParaRPr lang="en-IN" dirty="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err="1"/>
              <a:t>Contd</a:t>
            </a:r>
            <a:r>
              <a:rPr lang="en-US" dirty="0"/>
              <a:t>…</a:t>
            </a:r>
            <a:endParaRPr lang="en-IN" dirty="0"/>
          </a:p>
        </p:txBody>
      </p:sp>
      <p:sp>
        <p:nvSpPr>
          <p:cNvPr id="3" name="Content Placeholder 2"/>
          <p:cNvSpPr>
            <a:spLocks noGrp="1"/>
          </p:cNvSpPr>
          <p:nvPr>
            <p:ph idx="1"/>
          </p:nvPr>
        </p:nvSpPr>
        <p:spPr>
          <a:xfrm>
            <a:off x="457200" y="1357298"/>
            <a:ext cx="8229600" cy="4768865"/>
          </a:xfrm>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IN" b="1" dirty="0"/>
              <a:t>“a prince must not have any other object nor any other thought but war, its institutions , and its discipline; because that is only art befitting one who commands”</a:t>
            </a:r>
            <a:endParaRPr lang="en-IN" dirty="0"/>
          </a:p>
          <a:p>
            <a:r>
              <a:rPr lang="en-IN" b="1" dirty="0"/>
              <a:t>A prince must always be ready to go to war</a:t>
            </a:r>
            <a:endParaRPr lang="en-IN" dirty="0"/>
          </a:p>
          <a:p>
            <a:r>
              <a:rPr lang="en-IN" b="1" dirty="0"/>
              <a:t>Even in the time of peace he must be </a:t>
            </a:r>
            <a:r>
              <a:rPr lang="en-IN" b="1" dirty="0" err="1"/>
              <a:t>prepaing</a:t>
            </a:r>
            <a:r>
              <a:rPr lang="en-IN" b="1" dirty="0"/>
              <a:t> for war</a:t>
            </a:r>
            <a:endParaRPr lang="en-IN" dirty="0"/>
          </a:p>
          <a:p>
            <a:r>
              <a:rPr lang="en-IN" b="1" dirty="0"/>
              <a:t>Machiavelli supports the use of “citizen army” in place of “ </a:t>
            </a:r>
            <a:r>
              <a:rPr lang="en-IN" b="1" dirty="0" err="1"/>
              <a:t>mercineray</a:t>
            </a:r>
            <a:r>
              <a:rPr lang="en-IN" b="1" dirty="0"/>
              <a:t> soldiers”</a:t>
            </a:r>
            <a:endParaRPr lang="en-IN" dirty="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274786"/>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br>
              <a:rPr lang="en-IN" b="1" dirty="0"/>
            </a:br>
            <a:r>
              <a:rPr lang="en-IN" b="1" dirty="0"/>
              <a:t>Concluding Observation on Machiavelli</a:t>
            </a: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lvl="0"/>
            <a:r>
              <a:rPr lang="en-IN" b="1" dirty="0"/>
              <a:t>He </a:t>
            </a:r>
            <a:r>
              <a:rPr lang="en-IN" b="1" dirty="0" err="1"/>
              <a:t>separtes</a:t>
            </a:r>
            <a:r>
              <a:rPr lang="en-IN" b="1" dirty="0"/>
              <a:t> politics from religion and ethics</a:t>
            </a:r>
            <a:endParaRPr lang="en-IN" dirty="0"/>
          </a:p>
          <a:p>
            <a:pPr lvl="0"/>
            <a:r>
              <a:rPr lang="en-IN" b="1" dirty="0"/>
              <a:t>Perfect example of a renaissance man: </a:t>
            </a:r>
            <a:r>
              <a:rPr lang="en-IN" b="1" dirty="0" err="1"/>
              <a:t>skeptical</a:t>
            </a:r>
            <a:r>
              <a:rPr lang="en-IN" b="1" dirty="0"/>
              <a:t>, secular and lover of antiquity</a:t>
            </a:r>
            <a:endParaRPr lang="en-IN" dirty="0"/>
          </a:p>
          <a:p>
            <a:pPr lvl="0"/>
            <a:r>
              <a:rPr lang="en-IN" b="1" dirty="0"/>
              <a:t>Brought empiricism and observation as a method of study</a:t>
            </a:r>
            <a:endParaRPr lang="en-IN" dirty="0"/>
          </a:p>
          <a:p>
            <a:pPr lvl="0"/>
            <a:r>
              <a:rPr lang="en-IN" b="1" dirty="0"/>
              <a:t>Though not fully </a:t>
            </a:r>
            <a:r>
              <a:rPr lang="en-IN" b="1" dirty="0" err="1"/>
              <a:t>scentific</a:t>
            </a:r>
            <a:r>
              <a:rPr lang="en-IN" b="1" dirty="0"/>
              <a:t> but his method was different from </a:t>
            </a:r>
            <a:r>
              <a:rPr lang="en-IN" b="1" dirty="0" err="1"/>
              <a:t>hs</a:t>
            </a:r>
            <a:r>
              <a:rPr lang="en-IN" b="1" dirty="0"/>
              <a:t> contemporaries</a:t>
            </a:r>
            <a:endParaRPr lang="en-IN" dirty="0"/>
          </a:p>
          <a:p>
            <a:pPr lvl="0"/>
            <a:r>
              <a:rPr lang="en-IN" b="1" dirty="0"/>
              <a:t>His teachings old very relevant today in the field of international politics.</a:t>
            </a:r>
            <a:endParaRPr lang="en-IN"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endParaRPr lang="en-IN" dirty="0"/>
          </a:p>
        </p:txBody>
      </p:sp>
      <p:sp>
        <p:nvSpPr>
          <p:cNvPr id="3" name="Content Placeholder 2"/>
          <p:cNvSpPr>
            <a:spLocks noGrp="1"/>
          </p:cNvSpPr>
          <p:nvPr>
            <p:ph idx="1"/>
          </p:nvPr>
        </p:nvSpPr>
        <p:spPr>
          <a:xfrm>
            <a:off x="457200" y="285728"/>
            <a:ext cx="8229600" cy="5840435"/>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sz="7200" dirty="0"/>
              <a:t>       </a:t>
            </a:r>
          </a:p>
          <a:p>
            <a:pPr>
              <a:buNone/>
            </a:pPr>
            <a:r>
              <a:rPr lang="en-US" sz="7200" dirty="0"/>
              <a:t>        </a:t>
            </a:r>
          </a:p>
          <a:p>
            <a:pPr>
              <a:buNone/>
            </a:pPr>
            <a:r>
              <a:rPr lang="en-US" sz="7200" dirty="0"/>
              <a:t>          THANK YOU</a:t>
            </a:r>
            <a:endParaRPr lang="en-IN"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a:t>MACHIAVELLI (</a:t>
            </a:r>
            <a:r>
              <a:rPr lang="en-IN" dirty="0"/>
              <a:t>1469 – 1527) </a:t>
            </a:r>
          </a:p>
        </p:txBody>
      </p:sp>
      <p:sp>
        <p:nvSpPr>
          <p:cNvPr id="3" name="Content Placeholder 2"/>
          <p:cNvSpPr>
            <a:spLocks noGrp="1"/>
          </p:cNvSpPr>
          <p:nvPr>
            <p:ph idx="1"/>
          </p:nvPr>
        </p:nvSpPr>
        <p:spPr>
          <a:xfrm>
            <a:off x="457200" y="1428736"/>
            <a:ext cx="8229600" cy="5214974"/>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just"/>
            <a:r>
              <a:rPr lang="en-IN" b="1" dirty="0" err="1"/>
              <a:t>Niccolo</a:t>
            </a:r>
            <a:r>
              <a:rPr lang="en-IN" b="1" dirty="0"/>
              <a:t> Machiavelli </a:t>
            </a:r>
            <a:r>
              <a:rPr lang="en-IN" dirty="0"/>
              <a:t>was an Italian Renaissance diplomat, philosopher, writer and best known for </a:t>
            </a:r>
            <a:r>
              <a:rPr lang="en-IN" b="1" dirty="0"/>
              <a:t>‘The Prince’</a:t>
            </a:r>
            <a:r>
              <a:rPr lang="en-IN" dirty="0"/>
              <a:t> written in 1513 but published after five years of his death. He has often been called the father of modern political philosophy or political science.</a:t>
            </a:r>
          </a:p>
          <a:p>
            <a:pPr algn="just"/>
            <a:r>
              <a:rPr lang="en-US" dirty="0"/>
              <a:t>He wrote another  book i.e. “</a:t>
            </a:r>
            <a:r>
              <a:rPr lang="en-IN" b="1" dirty="0"/>
              <a:t>The </a:t>
            </a:r>
            <a:r>
              <a:rPr lang="en-IN" b="1" i="1" dirty="0"/>
              <a:t>Discourses on the First Ten Books of Titus </a:t>
            </a:r>
            <a:r>
              <a:rPr lang="en-IN" b="1" i="1" dirty="0" err="1"/>
              <a:t>Livius</a:t>
            </a:r>
            <a:r>
              <a:rPr lang="en-IN" b="1" i="1" dirty="0"/>
              <a:t>”</a:t>
            </a:r>
            <a:r>
              <a:rPr lang="en-IN" b="1" dirty="0"/>
              <a:t>, </a:t>
            </a:r>
            <a:r>
              <a:rPr lang="en-IN" dirty="0"/>
              <a:t>written around 1517, published in 1531, Machiavelli presents it as a series of lessons on how a republic should be started and structured. It is a much larger work than </a:t>
            </a:r>
            <a:r>
              <a:rPr lang="en-IN" b="1" i="1" dirty="0"/>
              <a:t>The Prince</a:t>
            </a:r>
            <a:r>
              <a:rPr lang="en-IN" dirty="0"/>
              <a:t>, and while it more openly explains the advantages of republics, it also contains many similar themes from his other 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IN" b="1" dirty="0"/>
              <a:t>EARLY LIFE OF MACHIAVELLI </a:t>
            </a:r>
            <a:br>
              <a:rPr lang="en-IN" dirty="0"/>
            </a:br>
            <a:endParaRPr lang="en-IN" dirty="0"/>
          </a:p>
        </p:txBody>
      </p:sp>
      <p:sp>
        <p:nvSpPr>
          <p:cNvPr id="3" name="Content Placeholder 2"/>
          <p:cNvSpPr>
            <a:spLocks noGrp="1"/>
          </p:cNvSpPr>
          <p:nvPr>
            <p:ph idx="1"/>
          </p:nvPr>
        </p:nvSpPr>
        <p:spPr>
          <a:xfrm>
            <a:off x="457200" y="1428736"/>
            <a:ext cx="8229600" cy="464347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algn="just"/>
            <a:r>
              <a:rPr lang="en-IN" b="1" dirty="0"/>
              <a:t> Born in 1469 in Florence, Italy Florence was one of the five city-state of Italy and others were Naples, Milan, Venice and states controlled by Pope.</a:t>
            </a:r>
            <a:endParaRPr lang="en-IN" dirty="0"/>
          </a:p>
          <a:p>
            <a:pPr algn="just"/>
            <a:r>
              <a:rPr lang="en-IN" b="1" dirty="0"/>
              <a:t>Machiavelli was influenced by the chaos and lack of unity of Italy.</a:t>
            </a:r>
            <a:endParaRPr lang="en-IN" dirty="0"/>
          </a:p>
          <a:p>
            <a:pPr algn="just"/>
            <a:r>
              <a:rPr lang="en-IN" b="1" dirty="0"/>
              <a:t> He wanted to see Italy as A single united nation like France and Britain</a:t>
            </a:r>
            <a:endParaRPr lang="en-IN" dirty="0"/>
          </a:p>
          <a:p>
            <a:pPr algn="just"/>
            <a:r>
              <a:rPr lang="en-IN" b="1" dirty="0"/>
              <a:t> Till 1494 Florence was ruled by “ Medici family.</a:t>
            </a:r>
            <a:endParaRPr lang="en-IN" dirty="0"/>
          </a:p>
          <a:p>
            <a:pPr algn="just"/>
            <a:r>
              <a:rPr lang="en-IN" b="1" dirty="0"/>
              <a:t> In 1494 Medici are overthrown and A republic government is established in Florence</a:t>
            </a:r>
            <a:endParaRPr lang="en-IN" dirty="0"/>
          </a:p>
          <a:p>
            <a:pPr algn="just"/>
            <a:r>
              <a:rPr lang="en-IN" b="1" dirty="0"/>
              <a:t> At the age of 29 Machiavelli enters the public life</a:t>
            </a:r>
            <a:endParaRPr lang="en-IN" dirty="0"/>
          </a:p>
          <a:p>
            <a:pPr algn="just"/>
            <a:r>
              <a:rPr lang="en-IN" b="1" dirty="0"/>
              <a:t> He works as A diplomat for 14 years. Travel to different kingdoms. Have A closer look at policies being made</a:t>
            </a:r>
            <a:endParaRPr lang="en-IN" dirty="0"/>
          </a:p>
          <a:p>
            <a:pPr algn="just"/>
            <a:r>
              <a:rPr lang="en-IN" b="1" dirty="0"/>
              <a:t> When Medici returns to power in 1512 with the help of Spanish army everything changes for Machiavelli, he was removed from his post</a:t>
            </a:r>
            <a:endParaRPr lang="en-IN" dirty="0"/>
          </a:p>
          <a:p>
            <a:pPr algn="just"/>
            <a:r>
              <a:rPr lang="en-IN" b="1" dirty="0"/>
              <a:t>In 1513 Machiavelli was arrested for conspiring against Medici family</a:t>
            </a:r>
            <a:endParaRPr lang="en-IN" dirty="0"/>
          </a:p>
          <a:p>
            <a:pPr algn="just"/>
            <a:r>
              <a:rPr lang="en-IN" b="1" dirty="0"/>
              <a:t> He was imprisoned and tortured and later on he was freed under the condition that he will not participate in public life</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a:t>THE PRINCE (1532)</a:t>
            </a:r>
            <a:endParaRPr lang="en-IN" dirty="0"/>
          </a:p>
        </p:txBody>
      </p:sp>
      <p:sp>
        <p:nvSpPr>
          <p:cNvPr id="3" name="Content Placeholder 2"/>
          <p:cNvSpPr>
            <a:spLocks noGrp="1"/>
          </p:cNvSpPr>
          <p:nvPr>
            <p:ph idx="1"/>
          </p:nvPr>
        </p:nvSpPr>
        <p:spPr>
          <a:xfrm>
            <a:off x="457200" y="1428736"/>
            <a:ext cx="8229600" cy="5143536"/>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buNone/>
            </a:pPr>
            <a:r>
              <a:rPr lang="en-US" b="1" dirty="0"/>
              <a:t>     </a:t>
            </a:r>
            <a:r>
              <a:rPr lang="en-IN" b="1" dirty="0"/>
              <a:t>IT IS A BOOK ON ART OF STATE CRAFT</a:t>
            </a:r>
            <a:endParaRPr lang="en-IN" dirty="0"/>
          </a:p>
          <a:p>
            <a:r>
              <a:rPr lang="en-IN" b="1" dirty="0"/>
              <a:t> IT PRESENTS A THEORY OF PRESERVATION OF STATE</a:t>
            </a:r>
            <a:endParaRPr lang="en-IN" dirty="0"/>
          </a:p>
          <a:p>
            <a:r>
              <a:rPr lang="en-IN" b="1" dirty="0"/>
              <a:t>HE ADVICES THE PRINCE HOW TO GET POWER AND HOW TO RETAIN THAT POWER</a:t>
            </a:r>
            <a:endParaRPr lang="en-IN" dirty="0"/>
          </a:p>
          <a:p>
            <a:r>
              <a:rPr lang="en-IN" b="1" dirty="0"/>
              <a:t>UNDERSTANDING THE CONTEXT IN WHICH THE BOOK IS WRITTEN IS IMPORTANT</a:t>
            </a:r>
            <a:endParaRPr lang="en-IN" dirty="0"/>
          </a:p>
          <a:p>
            <a:r>
              <a:rPr lang="en-IN" b="1" dirty="0"/>
              <a:t> HE SUPPORTS THE USE OF EVIL MEANS LIKE VIOLENCE, TREACHERY, CUNNINGNESS DECEPTION ETC.</a:t>
            </a: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a:t>MACHIAVELLI ON HUMAN NATURE</a:t>
            </a:r>
            <a:endParaRPr lang="en-IN" dirty="0"/>
          </a:p>
        </p:txBody>
      </p:sp>
      <p:sp>
        <p:nvSpPr>
          <p:cNvPr id="3" name="Content Placeholder 2"/>
          <p:cNvSpPr>
            <a:spLocks noGrp="1"/>
          </p:cNvSpPr>
          <p:nvPr>
            <p:ph idx="1"/>
          </p:nvPr>
        </p:nvSpPr>
        <p:spPr>
          <a:xfrm>
            <a:off x="457200" y="1428736"/>
            <a:ext cx="8229600" cy="5214974"/>
          </a:xfrm>
        </p:spPr>
        <p:style>
          <a:lnRef idx="1">
            <a:schemeClr val="accent5"/>
          </a:lnRef>
          <a:fillRef idx="2">
            <a:schemeClr val="accent5"/>
          </a:fillRef>
          <a:effectRef idx="1">
            <a:schemeClr val="accent5"/>
          </a:effectRef>
          <a:fontRef idx="minor">
            <a:schemeClr val="dk1"/>
          </a:fontRef>
        </p:style>
        <p:txBody>
          <a:bodyPr/>
          <a:lstStyle/>
          <a:p>
            <a:r>
              <a:rPr lang="en-IN" b="1" dirty="0"/>
              <a:t>Human nature is fundamentally bad and egoistic is the most  basic assumption of </a:t>
            </a:r>
            <a:r>
              <a:rPr lang="en-IN" b="1" dirty="0" err="1"/>
              <a:t>machiavelli</a:t>
            </a:r>
            <a:endParaRPr lang="en-IN" dirty="0"/>
          </a:p>
          <a:p>
            <a:pPr lvl="0"/>
            <a:r>
              <a:rPr lang="en-IN" b="1" dirty="0"/>
              <a:t>Selfish</a:t>
            </a:r>
            <a:endParaRPr lang="en-IN" dirty="0"/>
          </a:p>
          <a:p>
            <a:pPr lvl="0"/>
            <a:r>
              <a:rPr lang="en-IN" b="1" dirty="0"/>
              <a:t>Fickle </a:t>
            </a:r>
            <a:endParaRPr lang="en-IN" dirty="0"/>
          </a:p>
          <a:p>
            <a:pPr lvl="0"/>
            <a:r>
              <a:rPr lang="en-IN" b="1" dirty="0"/>
              <a:t>Run away from danger</a:t>
            </a:r>
            <a:endParaRPr lang="en-IN" dirty="0"/>
          </a:p>
          <a:p>
            <a:pPr lvl="0"/>
            <a:r>
              <a:rPr lang="en-IN" b="1" dirty="0"/>
              <a:t>Aggressive/possessive</a:t>
            </a:r>
            <a:endParaRPr lang="en-IN" dirty="0"/>
          </a:p>
          <a:p>
            <a:pPr lvl="0"/>
            <a:r>
              <a:rPr lang="en-IN" b="1" dirty="0"/>
              <a:t>Egoistic</a:t>
            </a:r>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a:t>ADVICE TO THE PRINCE</a:t>
            </a:r>
            <a:endParaRPr lang="en-IN" dirty="0"/>
          </a:p>
        </p:txBody>
      </p:sp>
      <p:sp>
        <p:nvSpPr>
          <p:cNvPr id="3" name="Content Placeholder 2"/>
          <p:cNvSpPr>
            <a:spLocks noGrp="1"/>
          </p:cNvSpPr>
          <p:nvPr>
            <p:ph idx="1"/>
          </p:nvPr>
        </p:nvSpPr>
        <p:spPr>
          <a:xfrm>
            <a:off x="457200" y="1428736"/>
            <a:ext cx="8229600" cy="4697427"/>
          </a:xfrm>
        </p:spPr>
        <p:style>
          <a:lnRef idx="1">
            <a:schemeClr val="accent2"/>
          </a:lnRef>
          <a:fillRef idx="2">
            <a:schemeClr val="accent2"/>
          </a:fillRef>
          <a:effectRef idx="1">
            <a:schemeClr val="accent2"/>
          </a:effectRef>
          <a:fontRef idx="minor">
            <a:schemeClr val="dk1"/>
          </a:fontRef>
        </p:style>
        <p:txBody>
          <a:bodyPr/>
          <a:lstStyle/>
          <a:p>
            <a:pPr lvl="0"/>
            <a:r>
              <a:rPr lang="en-IN" b="1" dirty="0"/>
              <a:t>He must care for the people</a:t>
            </a:r>
            <a:endParaRPr lang="en-IN" dirty="0"/>
          </a:p>
          <a:p>
            <a:pPr lvl="0"/>
            <a:r>
              <a:rPr lang="en-IN" b="1" dirty="0"/>
              <a:t>He must protect people’s life and property</a:t>
            </a:r>
            <a:endParaRPr lang="en-IN" dirty="0"/>
          </a:p>
          <a:p>
            <a:pPr lvl="0"/>
            <a:r>
              <a:rPr lang="en-IN" b="1" dirty="0"/>
              <a:t>He must love his land</a:t>
            </a:r>
            <a:endParaRPr lang="en-IN" dirty="0"/>
          </a:p>
          <a:p>
            <a:pPr lvl="0"/>
            <a:r>
              <a:rPr lang="en-IN" b="1" dirty="0"/>
              <a:t>He must maintain order and stability</a:t>
            </a:r>
            <a:endParaRPr lang="en-IN" dirty="0"/>
          </a:p>
          <a:p>
            <a:r>
              <a:rPr lang="en-IN" b="1" dirty="0"/>
              <a:t>But his main objective should be preservation of his stat (his position and power)</a:t>
            </a:r>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5214974"/>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IN" b="1" dirty="0"/>
              <a:t>For doing all his this prince must possess the quality of </a:t>
            </a:r>
            <a:r>
              <a:rPr lang="en-IN" b="1" dirty="0" err="1"/>
              <a:t>virtu</a:t>
            </a:r>
            <a:r>
              <a:rPr lang="en-IN" b="1" dirty="0"/>
              <a:t> </a:t>
            </a:r>
            <a:endParaRPr lang="en-IN" dirty="0"/>
          </a:p>
          <a:p>
            <a:r>
              <a:rPr lang="en-IN" b="1" dirty="0"/>
              <a:t>Threat to the preservation of state</a:t>
            </a:r>
            <a:endParaRPr lang="en-IN" dirty="0"/>
          </a:p>
          <a:p>
            <a:pPr lvl="0"/>
            <a:r>
              <a:rPr lang="en-IN" b="1" dirty="0"/>
              <a:t>Fortuna</a:t>
            </a:r>
            <a:endParaRPr lang="en-IN" dirty="0"/>
          </a:p>
          <a:p>
            <a:pPr lvl="0"/>
            <a:r>
              <a:rPr lang="en-IN" b="1" dirty="0"/>
              <a:t>Conventional morality</a:t>
            </a:r>
            <a:endParaRPr lang="en-IN" dirty="0"/>
          </a:p>
          <a:p>
            <a:pPr lvl="0"/>
            <a:r>
              <a:rPr lang="en-IN" b="1" dirty="0"/>
              <a:t>Nobility/elite</a:t>
            </a:r>
            <a:endParaRPr lang="en-IN" dirty="0"/>
          </a:p>
          <a:p>
            <a:pPr lvl="0"/>
            <a:r>
              <a:rPr lang="en-IN" b="1" dirty="0"/>
              <a:t>Common people</a:t>
            </a:r>
            <a:endParaRPr lang="en-IN" dirty="0"/>
          </a:p>
          <a:p>
            <a:pPr lvl="0"/>
            <a:r>
              <a:rPr lang="en-IN" b="1" dirty="0"/>
              <a:t>Neighbour states</a:t>
            </a:r>
            <a:endParaRPr lang="en-IN" dirty="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FORTUNA (FORTUNE OR FATE)</a:t>
            </a:r>
            <a:endParaRPr lang="en-IN" dirty="0"/>
          </a:p>
        </p:txBody>
      </p:sp>
      <p:sp>
        <p:nvSpPr>
          <p:cNvPr id="3" name="Content Placeholder 2"/>
          <p:cNvSpPr>
            <a:spLocks noGrp="1"/>
          </p:cNvSpPr>
          <p:nvPr>
            <p:ph idx="1"/>
          </p:nvPr>
        </p:nvSpPr>
        <p:spPr>
          <a:xfrm>
            <a:off x="428596" y="1428736"/>
            <a:ext cx="8229600" cy="5214974"/>
          </a:xfrm>
        </p:spPr>
        <p:style>
          <a:lnRef idx="1">
            <a:schemeClr val="accent1"/>
          </a:lnRef>
          <a:fillRef idx="2">
            <a:schemeClr val="accent1"/>
          </a:fillRef>
          <a:effectRef idx="1">
            <a:schemeClr val="accent1"/>
          </a:effectRef>
          <a:fontRef idx="minor">
            <a:schemeClr val="dk1"/>
          </a:fontRef>
        </p:style>
        <p:txBody>
          <a:bodyPr/>
          <a:lstStyle/>
          <a:p>
            <a:pPr lvl="0"/>
            <a:r>
              <a:rPr lang="en-IN" b="1" dirty="0"/>
              <a:t>Uncertain and unpredictable incidents in life</a:t>
            </a:r>
            <a:endParaRPr lang="en-IN" dirty="0"/>
          </a:p>
          <a:p>
            <a:pPr lvl="0"/>
            <a:r>
              <a:rPr lang="en-IN" b="1" dirty="0"/>
              <a:t>It may provide opportunity and may bring destruction</a:t>
            </a:r>
            <a:endParaRPr lang="en-IN" dirty="0"/>
          </a:p>
          <a:p>
            <a:pPr lvl="0"/>
            <a:r>
              <a:rPr lang="en-IN" b="1" dirty="0"/>
              <a:t>Virtue is the ability to seize that opportunity</a:t>
            </a:r>
            <a:endParaRPr lang="en-IN" dirty="0"/>
          </a:p>
          <a:p>
            <a:pPr lvl="0"/>
            <a:r>
              <a:rPr lang="en-IN" b="1" dirty="0"/>
              <a:t>Compares fortune with a river. It can bring floods but we can prevent the destruction if we are prepared for the floods before it arrives</a:t>
            </a:r>
            <a:endParaRPr lang="en-IN" dirty="0"/>
          </a:p>
          <a:p>
            <a:pPr lvl="0"/>
            <a:r>
              <a:rPr lang="en-IN" b="1" dirty="0"/>
              <a:t>Virtue here is foresightedness</a:t>
            </a:r>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IN" b="1" dirty="0"/>
              <a:t> </a:t>
            </a:r>
            <a:br>
              <a:rPr lang="en-IN" dirty="0"/>
            </a:br>
            <a:r>
              <a:rPr lang="en-IN" b="1" dirty="0"/>
              <a:t>Conventional morality</a:t>
            </a: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lvl="0"/>
            <a:r>
              <a:rPr lang="en-IN" b="1" dirty="0" err="1"/>
              <a:t>Machavelli</a:t>
            </a:r>
            <a:r>
              <a:rPr lang="en-IN" b="1" dirty="0"/>
              <a:t> takes an instrumental views at virtues</a:t>
            </a:r>
            <a:endParaRPr lang="en-IN" dirty="0"/>
          </a:p>
          <a:p>
            <a:pPr lvl="0"/>
            <a:r>
              <a:rPr lang="en-IN" b="1" dirty="0"/>
              <a:t>Following them only when they help in preserving the state</a:t>
            </a:r>
            <a:endParaRPr lang="en-IN" dirty="0"/>
          </a:p>
          <a:p>
            <a:pPr lvl="0"/>
            <a:r>
              <a:rPr lang="en-IN" b="1" dirty="0"/>
              <a:t>Ignore them when it is required for the preservation of state</a:t>
            </a:r>
            <a:endParaRPr lang="en-IN" dirty="0"/>
          </a:p>
          <a:p>
            <a:pPr lvl="0"/>
            <a:r>
              <a:rPr lang="en-IN" b="1" dirty="0"/>
              <a:t>Prince is above morality because he is in the position to create morality by law</a:t>
            </a:r>
            <a:endParaRPr lang="en-IN" dirty="0"/>
          </a:p>
          <a:p>
            <a:pPr lvl="0"/>
            <a:r>
              <a:rPr lang="en-IN" b="1" dirty="0"/>
              <a:t>He can use all types of evil means like cheating, murder lying deceiving etc for the preservation of state</a:t>
            </a:r>
            <a:endParaRPr lang="en-IN"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1073</Words>
  <Application>Microsoft Office PowerPoint</Application>
  <PresentationFormat>On-screen Show (4:3)</PresentationFormat>
  <Paragraphs>108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 POLITICAL PHILOSOPHY OF NICCOLO MACHIAVELLI </vt:lpstr>
      <vt:lpstr>MACHIAVELLI (1469 – 1527) </vt:lpstr>
      <vt:lpstr>EARLY LIFE OF MACHIAVELLI  </vt:lpstr>
      <vt:lpstr>THE PRINCE (1532)</vt:lpstr>
      <vt:lpstr>MACHIAVELLI ON HUMAN NATURE</vt:lpstr>
      <vt:lpstr>ADVICE TO THE PRINCE</vt:lpstr>
      <vt:lpstr>CONTD…</vt:lpstr>
      <vt:lpstr>FORTUNA (FORTUNE OR FATE)</vt:lpstr>
      <vt:lpstr>  Conventional morality </vt:lpstr>
      <vt:lpstr>DOUBLE STANDARD OF MORALITY</vt:lpstr>
      <vt:lpstr>More Advice to Prince </vt:lpstr>
      <vt:lpstr>Contd…</vt:lpstr>
      <vt:lpstr>Contd…</vt:lpstr>
      <vt:lpstr> Concluding Observation on Machiavelli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Dell</cp:lastModifiedBy>
  <cp:revision>23</cp:revision>
  <dcterms:created xsi:type="dcterms:W3CDTF">2020-04-17T12:37:45Z</dcterms:created>
  <dcterms:modified xsi:type="dcterms:W3CDTF">2024-07-01T15:08:22Z</dcterms:modified>
</cp:coreProperties>
</file>